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8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60" r:id="rId21"/>
    <p:sldId id="261" r:id="rId22"/>
    <p:sldId id="259" r:id="rId23"/>
    <p:sldId id="266" r:id="rId24"/>
    <p:sldId id="270" r:id="rId25"/>
    <p:sldId id="264" r:id="rId26"/>
    <p:sldId id="265" r:id="rId27"/>
    <p:sldId id="274" r:id="rId28"/>
    <p:sldId id="275" r:id="rId29"/>
    <p:sldId id="272" r:id="rId30"/>
    <p:sldId id="276" r:id="rId31"/>
    <p:sldId id="277" r:id="rId32"/>
    <p:sldId id="278" r:id="rId33"/>
    <p:sldId id="27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7"/>
    <p:restoredTop sz="94740"/>
  </p:normalViewPr>
  <p:slideViewPr>
    <p:cSldViewPr snapToGrid="0">
      <p:cViewPr varScale="1">
        <p:scale>
          <a:sx n="119" d="100"/>
          <a:sy n="119" d="100"/>
        </p:scale>
        <p:origin x="21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BF241-9A70-B646-A7B7-FC2B586BB7F4}" type="datetimeFigureOut">
              <a:rPr kumimoji="1" lang="ko-KR" altLang="en-US" smtClean="0"/>
              <a:t>2026. 2. 5.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8E87C-92F1-F745-BFE2-CC827A38B14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379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8E87C-92F1-F745-BFE2-CC827A38B14E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341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EBD8D-7810-B0AC-FC0F-B563798C6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E66A44-D4B9-2992-F477-EE3726889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FBAE73-2179-0BF0-A9BD-3FBCEDEEA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9CAD-52E2-D642-8BFF-58DB205E624D}" type="datetimeFigureOut">
              <a:rPr kumimoji="1" lang="ko-KR" altLang="en-US" smtClean="0"/>
              <a:t>2026. 2. 5.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14EC6-BF84-E8D5-D51A-AFD5E062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51B66-67DD-C5F9-4B5A-9CE98A668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7E40-0795-5F4A-8208-C934E93F36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520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EF260-AC9C-D29B-B380-D1EE7214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6F7F22-0A01-549A-B6C3-2D2D90729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D47308-99B6-C829-9726-8D0DCD636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9CAD-52E2-D642-8BFF-58DB205E624D}" type="datetimeFigureOut">
              <a:rPr kumimoji="1" lang="ko-KR" altLang="en-US" smtClean="0"/>
              <a:t>2026. 2. 5.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69251-F770-A6BD-99B6-86C78EBF5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72580C-F257-3859-37ED-93E488597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7E40-0795-5F4A-8208-C934E93F36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6638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691CBE-78F4-9466-93E2-5B340F3433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16FBD6-1116-7AF4-24ED-4C3467967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7ADB5A-DB77-AB8E-6038-BD9345F7F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9CAD-52E2-D642-8BFF-58DB205E624D}" type="datetimeFigureOut">
              <a:rPr kumimoji="1" lang="ko-KR" altLang="en-US" smtClean="0"/>
              <a:t>2026. 2. 5.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E0FEA9-1500-7604-FEBD-E6CDE3D6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9A95B2-25E9-0FE8-A4C9-BEDCEBB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7E40-0795-5F4A-8208-C934E93F36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0839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4A686-949E-B19A-2C96-ECA5C04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858A37-9DEC-B973-5519-AAE0BC6B6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30E3C9-9C68-4530-0EBC-2BADF4176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9CAD-52E2-D642-8BFF-58DB205E624D}" type="datetimeFigureOut">
              <a:rPr kumimoji="1" lang="ko-KR" altLang="en-US" smtClean="0"/>
              <a:t>2026. 2. 5.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48AA1-4717-007E-439E-F51BCC79D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18949-6C3C-AD27-36AD-63F802A1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7E40-0795-5F4A-8208-C934E93F36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9778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F2806-17B5-3D40-2248-44D86EF55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06A24A-AC27-056C-E4B5-EC5629AA5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EC59-8E37-448F-F7C3-BC18F9D7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9CAD-52E2-D642-8BFF-58DB205E624D}" type="datetimeFigureOut">
              <a:rPr kumimoji="1" lang="ko-KR" altLang="en-US" smtClean="0"/>
              <a:t>2026. 2. 5.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2B75DE-CFAF-0A28-E4E0-DDFC29F6F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4418A3-923F-B501-C0D6-596F85A2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7E40-0795-5F4A-8208-C934E93F36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177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F4FBB-4267-2060-28DF-32ABFF38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4D7BD3-7AA1-DFE0-0926-5BA26923E4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27FCC1-53E7-5174-C196-BA94904B8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6D1831-4D2A-E6B3-F032-2AD4A0C67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9CAD-52E2-D642-8BFF-58DB205E624D}" type="datetimeFigureOut">
              <a:rPr kumimoji="1" lang="ko-KR" altLang="en-US" smtClean="0"/>
              <a:t>2026. 2. 5.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27F683-67B0-3C8B-D4B6-226B0C16D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118E50-6ACA-A5E6-BB47-78D1A5D7D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7E40-0795-5F4A-8208-C934E93F36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6488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2BF3B-F870-B4C0-F90D-4E181D485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B076D2-58DD-7A24-8A91-E0A979DB0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6F1687-26B3-1174-0A76-555D7577C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EF72A2-5F7E-90A5-5E7F-5860E201A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666E9-3E80-F561-7638-A297EDDB5D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66B6D8-0E98-548F-8DF6-81701F561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9CAD-52E2-D642-8BFF-58DB205E624D}" type="datetimeFigureOut">
              <a:rPr kumimoji="1" lang="ko-KR" altLang="en-US" smtClean="0"/>
              <a:t>2026. 2. 5.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5D1A2C-AC48-F9FF-30BD-59A599750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E4B7EB-E6FB-C001-B340-42CBE4BB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7E40-0795-5F4A-8208-C934E93F36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7216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F043C-E7D6-2350-546A-892FD6CB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362C5-A2B4-7400-81F9-14B27FD27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9CAD-52E2-D642-8BFF-58DB205E624D}" type="datetimeFigureOut">
              <a:rPr kumimoji="1" lang="ko-KR" altLang="en-US" smtClean="0"/>
              <a:t>2026. 2. 5.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954480-16F4-43CC-2AFF-1764B89B2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015F07-024F-EAA7-3A9A-9AF616DF1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7E40-0795-5F4A-8208-C934E93F36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9700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A4D07B-DF23-634F-69CC-93DE9945B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9CAD-52E2-D642-8BFF-58DB205E624D}" type="datetimeFigureOut">
              <a:rPr kumimoji="1" lang="ko-KR" altLang="en-US" smtClean="0"/>
              <a:t>2026. 2. 5.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CD62ED-BF34-0803-16DD-DB7E11571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ADE2B0-9429-4F48-3C3B-510E98D7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7E40-0795-5F4A-8208-C934E93F36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2098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0CE98-9FF3-A9AD-D676-B9459774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9D0071-B530-53FB-173D-D5D06E680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8006DA-51E8-B0F2-6468-5F83BC1F6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EB60E4-19A0-91B1-A155-C049E30D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9CAD-52E2-D642-8BFF-58DB205E624D}" type="datetimeFigureOut">
              <a:rPr kumimoji="1" lang="ko-KR" altLang="en-US" smtClean="0"/>
              <a:t>2026. 2. 5.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88530F-7EFF-63CD-6696-2A890561D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AE59E5-7B1D-BDBC-AAC3-C7786E97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7E40-0795-5F4A-8208-C934E93F36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104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CF8EC-0F91-AF6B-B8C9-FD5F0BCC9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96C597-BD17-74CE-6D21-FE74F27BDF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BC628B-5835-513D-1CC4-C9463A721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40B381-393F-F28C-25B0-4B79FF98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9CAD-52E2-D642-8BFF-58DB205E624D}" type="datetimeFigureOut">
              <a:rPr kumimoji="1" lang="ko-KR" altLang="en-US" smtClean="0"/>
              <a:t>2026. 2. 5.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FC2E47-0C6C-8954-80FA-DEC247ABA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9A1449-C9C6-6F06-68BF-3E405896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C7E40-0795-5F4A-8208-C934E93F36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9331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32E03A-9158-D652-1E00-8AA24E608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358DFD-651E-3A68-0424-DF7DE791D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5B07BE-B82F-5F30-F53C-131E86280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C39CAD-52E2-D642-8BFF-58DB205E624D}" type="datetimeFigureOut">
              <a:rPr kumimoji="1" lang="ko-KR" altLang="en-US" smtClean="0"/>
              <a:t>2026. 2. 5.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B4A9DC-A2BE-ED6D-1990-9034C737D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C4877F-6F05-7446-0D70-E51CF8B1B9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7C7E40-0795-5F4A-8208-C934E93F36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908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16E2E-3EC6-FEDB-A9FB-ECEE049CB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548" y="509621"/>
            <a:ext cx="10422903" cy="2387600"/>
          </a:xfrm>
        </p:spPr>
        <p:txBody>
          <a:bodyPr>
            <a:normAutofit/>
          </a:bodyPr>
          <a:lstStyle/>
          <a:p>
            <a:r>
              <a:rPr kumimoji="1" lang="en" altLang="ko-KR" sz="4000" dirty="0" err="1"/>
              <a:t>MentoAI</a:t>
            </a:r>
            <a:r>
              <a:rPr kumimoji="1" lang="en" altLang="ko-KR" sz="4000" dirty="0"/>
              <a:t> : Career Roadmap AI </a:t>
            </a:r>
            <a:r>
              <a:rPr kumimoji="1" lang="ko-KR" altLang="en-US" sz="4000" dirty="0"/>
              <a:t>비서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4A6539-D2AF-CAD0-8F58-71D11CEC5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908" y="3343275"/>
            <a:ext cx="8176181" cy="1655762"/>
          </a:xfrm>
        </p:spPr>
        <p:txBody>
          <a:bodyPr/>
          <a:lstStyle/>
          <a:p>
            <a:r>
              <a:rPr lang="ko-KR" altLang="en-US" dirty="0"/>
              <a:t>데이터 엔지니어링 기반 채용 시장 정밀 분석 및</a:t>
            </a:r>
            <a:endParaRPr lang="en-US" altLang="ko-KR" dirty="0"/>
          </a:p>
          <a:p>
            <a:r>
              <a:rPr lang="en-US" altLang="ko-KR" dirty="0"/>
              <a:t>RAG</a:t>
            </a:r>
            <a:r>
              <a:rPr lang="ko-KR" altLang="en-US" dirty="0"/>
              <a:t> 활용을 통한 유저 맞춤형 진로 액션 플랜 가이드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77A6-6696-F7F8-66D2-811E774178C6}"/>
              </a:ext>
            </a:extLst>
          </p:cNvPr>
          <p:cNvSpPr txBox="1"/>
          <p:nvPr/>
        </p:nvSpPr>
        <p:spPr>
          <a:xfrm>
            <a:off x="520919" y="4407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표지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DE5ACF7D-1774-7C30-C7C3-CE01999FECAB}"/>
              </a:ext>
            </a:extLst>
          </p:cNvPr>
          <p:cNvSpPr txBox="1">
            <a:spLocks/>
          </p:cNvSpPr>
          <p:nvPr/>
        </p:nvSpPr>
        <p:spPr>
          <a:xfrm>
            <a:off x="8072438" y="5445090"/>
            <a:ext cx="4119562" cy="720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/>
              <a:t>MetaCode</a:t>
            </a:r>
            <a:r>
              <a:rPr kumimoji="1" lang="en-US" altLang="ko-KR" dirty="0"/>
              <a:t> </a:t>
            </a:r>
          </a:p>
          <a:p>
            <a:r>
              <a:rPr kumimoji="1" lang="en-US" altLang="ko-KR" dirty="0"/>
              <a:t>Data Engineering 3</a:t>
            </a:r>
            <a:r>
              <a:rPr kumimoji="1" lang="ko-KR" altLang="en-US" dirty="0"/>
              <a:t>기 강태영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1065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E3091F-0762-B51F-3C6A-7EB551AB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2360"/>
            <a:ext cx="7772400" cy="459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2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4073EED-B472-227B-5D23-B00B06191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7086"/>
            <a:ext cx="7772400" cy="410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23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81113F1-564D-3A50-AA7B-C7B83262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19801"/>
            <a:ext cx="7772400" cy="421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93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476BCA9-8CBA-0D14-9CC9-FD3FDACA1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3" y="1465970"/>
            <a:ext cx="5295900" cy="2984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E144BA-B0E4-FEF0-3BC8-4ABDC2896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97" y="-232123"/>
            <a:ext cx="11710206" cy="656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84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3C1233-99E8-A50B-01E2-97599B0E1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0"/>
            <a:ext cx="6172200" cy="3429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C380E9-97D9-3F3A-5376-72D226564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3313112"/>
            <a:ext cx="61595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91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65BCC69-AFC1-5A99-4F7C-E241CB40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550" y="1924050"/>
            <a:ext cx="5422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27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C30DA6-DADD-2BD4-2CE2-A27CD078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1841500"/>
            <a:ext cx="60452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72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211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73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25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EA7772-AB35-1DCF-C8E8-6EFCE043E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5359"/>
            <a:ext cx="7772400" cy="448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9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1D1E93-2096-910A-49A0-03B1674954F8}"/>
              </a:ext>
            </a:extLst>
          </p:cNvPr>
          <p:cNvSpPr txBox="1"/>
          <p:nvPr/>
        </p:nvSpPr>
        <p:spPr>
          <a:xfrm>
            <a:off x="1960775" y="556181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일기를 </a:t>
            </a:r>
            <a:r>
              <a:rPr kumimoji="1" lang="ko-KR" altLang="en-US" dirty="0" err="1"/>
              <a:t>작성함으로서</a:t>
            </a:r>
            <a:r>
              <a:rPr kumimoji="1" lang="ko-KR" altLang="en-US" dirty="0"/>
              <a:t> 얻을 수 있는 이점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7E2BF7D-BBC1-0436-E889-163DFB726E54}"/>
              </a:ext>
            </a:extLst>
          </p:cNvPr>
          <p:cNvSpPr/>
          <p:nvPr/>
        </p:nvSpPr>
        <p:spPr>
          <a:xfrm>
            <a:off x="1960775" y="1185420"/>
            <a:ext cx="7711127" cy="22435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“감정 기록을 통해 마음속 복잡한 생각을 정리하고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스트레스와 불안을 줄일 수 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정기적 일기 쓰기는 </a:t>
            </a:r>
            <a:r>
              <a:rPr lang="ko-KR" altLang="en-US" sz="1100" b="1" dirty="0" err="1">
                <a:solidFill>
                  <a:schemeClr val="tx1"/>
                </a:solidFill>
              </a:rPr>
              <a:t>우울감</a:t>
            </a:r>
            <a:r>
              <a:rPr lang="ko-KR" altLang="en-US" sz="1100" b="1" dirty="0">
                <a:solidFill>
                  <a:schemeClr val="tx1"/>
                </a:solidFill>
              </a:rPr>
              <a:t> 완화</a:t>
            </a:r>
            <a:r>
              <a:rPr lang="ko-KR" altLang="en-US" sz="1100" dirty="0">
                <a:solidFill>
                  <a:schemeClr val="tx1"/>
                </a:solidFill>
              </a:rPr>
              <a:t>를 도울 수 있으며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rgbClr val="FF0000"/>
                </a:solidFill>
              </a:rPr>
              <a:t>부작용이 없는</a:t>
            </a:r>
            <a:r>
              <a:rPr lang="ko-KR" altLang="en-US" sz="1100" b="1" dirty="0">
                <a:solidFill>
                  <a:schemeClr val="tx1"/>
                </a:solidFill>
              </a:rPr>
              <a:t> 정신 건강 치료의 보조적 수단</a:t>
            </a:r>
            <a:r>
              <a:rPr lang="ko-KR" altLang="en-US" sz="1100" dirty="0">
                <a:solidFill>
                  <a:schemeClr val="tx1"/>
                </a:solidFill>
              </a:rPr>
              <a:t>으로 연구되고 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어린 연령층의 </a:t>
            </a:r>
            <a:r>
              <a:rPr lang="ko-KR" altLang="en-US" sz="1100" b="1" dirty="0">
                <a:solidFill>
                  <a:schemeClr val="tx1"/>
                </a:solidFill>
              </a:rPr>
              <a:t>자아존중감</a:t>
            </a:r>
            <a:r>
              <a:rPr lang="ko-KR" altLang="en-US" sz="1100" dirty="0">
                <a:solidFill>
                  <a:schemeClr val="tx1"/>
                </a:solidFill>
              </a:rPr>
              <a:t> 및 </a:t>
            </a:r>
            <a:r>
              <a:rPr lang="ko-KR" altLang="en-US" sz="1100" b="1" dirty="0">
                <a:solidFill>
                  <a:schemeClr val="tx1"/>
                </a:solidFill>
              </a:rPr>
              <a:t>학습 동기</a:t>
            </a:r>
            <a:r>
              <a:rPr lang="ko-KR" altLang="en-US" sz="1100" dirty="0">
                <a:solidFill>
                  <a:schemeClr val="tx1"/>
                </a:solidFill>
              </a:rPr>
              <a:t>를 </a:t>
            </a:r>
            <a:r>
              <a:rPr lang="ko-KR" altLang="en-US" sz="1100" b="1" dirty="0">
                <a:solidFill>
                  <a:schemeClr val="tx1"/>
                </a:solidFill>
              </a:rPr>
              <a:t>높이는 효과</a:t>
            </a:r>
            <a:r>
              <a:rPr lang="ko-KR" altLang="en-US" sz="1100" dirty="0">
                <a:solidFill>
                  <a:schemeClr val="tx1"/>
                </a:solidFill>
              </a:rPr>
              <a:t>가 검증된 바 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일상 감정을 </a:t>
            </a:r>
            <a:r>
              <a:rPr lang="ko-KR" altLang="en-US" sz="1100" dirty="0" err="1">
                <a:solidFill>
                  <a:schemeClr val="tx1"/>
                </a:solidFill>
              </a:rPr>
              <a:t>언어화하는</a:t>
            </a:r>
            <a:r>
              <a:rPr lang="ko-KR" altLang="en-US" sz="1100" dirty="0">
                <a:solidFill>
                  <a:schemeClr val="tx1"/>
                </a:solidFill>
              </a:rPr>
              <a:t> 행위는 </a:t>
            </a:r>
            <a:r>
              <a:rPr lang="ko-KR" altLang="en-US" sz="1100" b="1" dirty="0">
                <a:solidFill>
                  <a:schemeClr val="tx1"/>
                </a:solidFill>
              </a:rPr>
              <a:t>자기 인식 및 문제 해결 능력 강화</a:t>
            </a:r>
            <a:r>
              <a:rPr lang="ko-KR" altLang="en-US" sz="1100" dirty="0">
                <a:solidFill>
                  <a:schemeClr val="tx1"/>
                </a:solidFill>
              </a:rPr>
              <a:t>로 이어질 수 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스트레스 감소가 곧 </a:t>
            </a:r>
            <a:r>
              <a:rPr lang="ko-KR" altLang="en-US" sz="1100" b="1" dirty="0">
                <a:solidFill>
                  <a:schemeClr val="tx1"/>
                </a:solidFill>
              </a:rPr>
              <a:t>신체 건강 개선</a:t>
            </a:r>
            <a:r>
              <a:rPr lang="ko-KR" altLang="en-US" sz="1100" dirty="0">
                <a:solidFill>
                  <a:schemeClr val="tx1"/>
                </a:solidFill>
              </a:rPr>
              <a:t>으로도 이어질 수 있으며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면역 기능 보조 가능성</a:t>
            </a:r>
            <a:r>
              <a:rPr lang="ko-KR" altLang="en-US" sz="1100" dirty="0">
                <a:solidFill>
                  <a:schemeClr val="tx1"/>
                </a:solidFill>
              </a:rPr>
              <a:t>도 일부 연구에서 제시된다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6886BD3F-54C1-F2DC-68CC-00F5337125C7}"/>
              </a:ext>
            </a:extLst>
          </p:cNvPr>
          <p:cNvSpPr/>
          <p:nvPr/>
        </p:nvSpPr>
        <p:spPr>
          <a:xfrm>
            <a:off x="4807670" y="3780148"/>
            <a:ext cx="1923068" cy="1036949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0CDEDB1-5837-9835-8990-49E21A1AFCBA}"/>
              </a:ext>
            </a:extLst>
          </p:cNvPr>
          <p:cNvSpPr/>
          <p:nvPr/>
        </p:nvSpPr>
        <p:spPr>
          <a:xfrm>
            <a:off x="1960775" y="5561814"/>
            <a:ext cx="7984503" cy="88376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현대인은 누구나 정신적 피로를 겪지만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그게 꼭 ‘</a:t>
            </a:r>
            <a:r>
              <a:rPr lang="ko-KR" altLang="en-US" sz="1100" dirty="0" err="1">
                <a:solidFill>
                  <a:schemeClr val="tx1"/>
                </a:solidFill>
              </a:rPr>
              <a:t>질병’이</a:t>
            </a:r>
            <a:r>
              <a:rPr lang="ko-KR" altLang="en-US" sz="1100" dirty="0">
                <a:solidFill>
                  <a:schemeClr val="tx1"/>
                </a:solidFill>
              </a:rPr>
              <a:t> 아니더라도 마음의 관리가 필요하다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습관화 된 일기 작성은 부작용 없는 감정 정리 도구로서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일상 속에서 스스로를 돌보게 만드는 </a:t>
            </a:r>
            <a:r>
              <a:rPr lang="ko-KR" altLang="en-US" sz="1100" b="1" dirty="0">
                <a:solidFill>
                  <a:schemeClr val="tx1"/>
                </a:solidFill>
              </a:rPr>
              <a:t>‘마음의 백신’</a:t>
            </a:r>
            <a:r>
              <a:rPr lang="ko-KR" altLang="en-US" sz="1100" dirty="0">
                <a:solidFill>
                  <a:schemeClr val="tx1"/>
                </a:solidFill>
              </a:rPr>
              <a:t> 역할을 한다</a:t>
            </a:r>
            <a:r>
              <a:rPr lang="en-US" altLang="ko-KR" sz="1100" dirty="0">
                <a:solidFill>
                  <a:schemeClr val="tx1"/>
                </a:solidFill>
              </a:rPr>
              <a:t>.” </a:t>
            </a:r>
          </a:p>
        </p:txBody>
      </p:sp>
    </p:spTree>
    <p:extLst>
      <p:ext uri="{BB962C8B-B14F-4D97-AF65-F5344CB8AC3E}">
        <p14:creationId xmlns:p14="http://schemas.microsoft.com/office/powerpoint/2010/main" val="1159547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494A6539-D2AF-CAD0-8F58-71D11CEC5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55143"/>
            <a:ext cx="9144000" cy="1035950"/>
          </a:xfrm>
        </p:spPr>
        <p:txBody>
          <a:bodyPr/>
          <a:lstStyle/>
          <a:p>
            <a:r>
              <a:rPr lang="ko-KR" altLang="en-US" b="1" dirty="0"/>
              <a:t>현대인에게 감정 정리는 사치가 되어가고 있다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15CF1-5B65-EF84-6D11-5C51DFEEE03A}"/>
              </a:ext>
            </a:extLst>
          </p:cNvPr>
          <p:cNvSpPr txBox="1"/>
          <p:nvPr/>
        </p:nvSpPr>
        <p:spPr>
          <a:xfrm>
            <a:off x="480767" y="1650588"/>
            <a:ext cx="11085922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최근 학생부터 직장인들까지 다양한 연령층에서 정신적 피로와 우울감을 호소하는 비율이 급증하고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대부분의 사람들은 </a:t>
            </a:r>
            <a:r>
              <a:rPr lang="ko-KR" altLang="en-US" b="1" dirty="0"/>
              <a:t>‘전문적인 치료를 받을 정도는 아니다’</a:t>
            </a:r>
            <a:r>
              <a:rPr lang="ko-KR" altLang="en-US" dirty="0"/>
              <a:t> </a:t>
            </a:r>
            <a:r>
              <a:rPr lang="ko-KR" altLang="en-US" dirty="0" err="1"/>
              <a:t>라고</a:t>
            </a:r>
            <a:r>
              <a:rPr lang="ko-KR" altLang="en-US" dirty="0"/>
              <a:t> 생각하며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결국 감정을 내면에 </a:t>
            </a:r>
            <a:r>
              <a:rPr lang="ko-KR" altLang="en-US" dirty="0" err="1"/>
              <a:t>쌓아두는</a:t>
            </a:r>
            <a:r>
              <a:rPr lang="ko-KR" altLang="en-US" dirty="0"/>
              <a:t> 경우가 많음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특히 바쁜 일상 속에서 하루의 일을 돌아볼 여유가 부족하고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일기를 써야 한다는 부담감 때문에 기록 습관을 유지하지 못함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 감정 정리의 기회를 잃고</a:t>
            </a:r>
            <a:r>
              <a:rPr lang="en-US" altLang="ko-KR" dirty="0"/>
              <a:t>, </a:t>
            </a:r>
            <a:r>
              <a:rPr lang="ko-KR" altLang="en-US" dirty="0"/>
              <a:t>스트레스와 불안이 누적되는 악순환이 반복됨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이에 따라</a:t>
            </a:r>
            <a:r>
              <a:rPr lang="en-US" altLang="ko-KR" dirty="0"/>
              <a:t>, </a:t>
            </a:r>
            <a:r>
              <a:rPr lang="ko-KR" altLang="en-US" b="1" dirty="0"/>
              <a:t>누구나 쉽게 일상의 감정을 기록하고 정리할 수 있는 서비스 구조</a:t>
            </a:r>
            <a:r>
              <a:rPr lang="ko-KR" altLang="en-US" dirty="0"/>
              <a:t>가 필요함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6" name="아래쪽 화살표[D] 5">
            <a:extLst>
              <a:ext uri="{FF2B5EF4-FFF2-40B4-BE49-F238E27FC236}">
                <a16:creationId xmlns:a16="http://schemas.microsoft.com/office/drawing/2014/main" id="{E8BD6218-DF1E-B78E-1EAA-409857558D79}"/>
              </a:ext>
            </a:extLst>
          </p:cNvPr>
          <p:cNvSpPr/>
          <p:nvPr/>
        </p:nvSpPr>
        <p:spPr>
          <a:xfrm>
            <a:off x="5288437" y="5207412"/>
            <a:ext cx="1206631" cy="65063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AE3C5-C6A8-1BA6-293E-EFD206F76DAE}"/>
              </a:ext>
            </a:extLst>
          </p:cNvPr>
          <p:cNvSpPr txBox="1"/>
          <p:nvPr/>
        </p:nvSpPr>
        <p:spPr>
          <a:xfrm>
            <a:off x="1524000" y="6080289"/>
            <a:ext cx="8224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손쉽게 그때 그때 기록하고 기억하는 </a:t>
            </a:r>
            <a:r>
              <a:rPr lang="en" altLang="ko-KR" b="1" dirty="0"/>
              <a:t>AI </a:t>
            </a:r>
            <a:r>
              <a:rPr lang="ko-KR" altLang="en-US" b="1" dirty="0"/>
              <a:t>기반 감정 기록 서비스 「</a:t>
            </a:r>
            <a:r>
              <a:rPr lang="en" altLang="ko-KR" b="1" dirty="0"/>
              <a:t>MOA</a:t>
            </a:r>
            <a:r>
              <a:rPr lang="ko-KR" altLang="en" b="1" dirty="0"/>
              <a:t>」 </a:t>
            </a:r>
            <a:r>
              <a:rPr lang="ko-KR" altLang="en-US" b="1" dirty="0"/>
              <a:t>제안</a:t>
            </a:r>
            <a:endParaRPr lang="ko-KR" altLang="en-US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87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1C6BC2-C8D2-F1FD-42C2-8D88FB895A93}"/>
              </a:ext>
            </a:extLst>
          </p:cNvPr>
          <p:cNvSpPr txBox="1"/>
          <p:nvPr/>
        </p:nvSpPr>
        <p:spPr>
          <a:xfrm>
            <a:off x="298149" y="483297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국내 일기 작성 비율 현황</a:t>
            </a:r>
            <a:endParaRPr kumimoji="1" lang="en-US" altLang="ko-KR" sz="1200" dirty="0"/>
          </a:p>
          <a:p>
            <a:r>
              <a:rPr kumimoji="1" lang="ko-KR" altLang="en-US" sz="1200" dirty="0"/>
              <a:t>출처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lang="ko-KR" altLang="en-US" sz="1200" b="0" i="0" dirty="0" err="1">
                <a:effectLst/>
                <a:latin typeface="fkGroteskNeue"/>
              </a:rPr>
              <a:t>인간성회복운동추진협의회</a:t>
            </a:r>
            <a:endParaRPr lang="en-US" altLang="ko-KR" sz="1200" dirty="0">
              <a:latin typeface="fkGroteskNeue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B68059-E950-AC70-DDD0-C957ADB6E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01" y="1184206"/>
            <a:ext cx="5940004" cy="37670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1A8CBE-15C7-48C6-237C-EA7EF3A2D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79"/>
          <a:stretch/>
        </p:blipFill>
        <p:spPr>
          <a:xfrm>
            <a:off x="6455063" y="1184206"/>
            <a:ext cx="5275520" cy="30386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AB11F20F-D946-E0F3-20CC-A05FAF393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768" y="5673794"/>
            <a:ext cx="11387578" cy="692549"/>
          </a:xfrm>
        </p:spPr>
        <p:txBody>
          <a:bodyPr>
            <a:normAutofit/>
          </a:bodyPr>
          <a:lstStyle/>
          <a:p>
            <a:r>
              <a:rPr kumimoji="1" lang="ko-KR" altLang="en-US" sz="1800" dirty="0"/>
              <a:t>하지만 대부분의 학생과 현대인들은 </a:t>
            </a:r>
            <a:r>
              <a:rPr kumimoji="1" lang="ko-KR" altLang="en-US" sz="1800" b="1" dirty="0">
                <a:solidFill>
                  <a:srgbClr val="FF0000"/>
                </a:solidFill>
              </a:rPr>
              <a:t>귀찮고 시간이 없다</a:t>
            </a:r>
            <a:r>
              <a:rPr kumimoji="1" lang="ko-KR" altLang="en-US" sz="1800" dirty="0"/>
              <a:t>는 이유로 인해 일기를 작성하지 않는다고 응답했다</a:t>
            </a:r>
          </a:p>
        </p:txBody>
      </p:sp>
    </p:spTree>
    <p:extLst>
      <p:ext uri="{BB962C8B-B14F-4D97-AF65-F5344CB8AC3E}">
        <p14:creationId xmlns:p14="http://schemas.microsoft.com/office/powerpoint/2010/main" val="813555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1D1E93-2096-910A-49A0-03B1674954F8}"/>
              </a:ext>
            </a:extLst>
          </p:cNvPr>
          <p:cNvSpPr txBox="1"/>
          <p:nvPr/>
        </p:nvSpPr>
        <p:spPr>
          <a:xfrm>
            <a:off x="520919" y="440703"/>
            <a:ext cx="88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Survey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043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1D1E93-2096-910A-49A0-03B1674954F8}"/>
              </a:ext>
            </a:extLst>
          </p:cNvPr>
          <p:cNvSpPr txBox="1"/>
          <p:nvPr/>
        </p:nvSpPr>
        <p:spPr>
          <a:xfrm>
            <a:off x="520919" y="440703"/>
            <a:ext cx="1582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Project GOAL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056A3-FFFD-18C9-17E5-4185FACB04BA}"/>
              </a:ext>
            </a:extLst>
          </p:cNvPr>
          <p:cNvSpPr txBox="1"/>
          <p:nvPr/>
        </p:nvSpPr>
        <p:spPr>
          <a:xfrm>
            <a:off x="367645" y="1168253"/>
            <a:ext cx="1130343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600" b="1" dirty="0"/>
              <a:t>“</a:t>
            </a:r>
            <a:r>
              <a:rPr lang="ko-KR" altLang="en-US" sz="1600" b="1" dirty="0"/>
              <a:t>잊혀지는 하루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놓치는 감정 </a:t>
            </a:r>
            <a:r>
              <a:rPr lang="en-US" altLang="ko-KR" sz="1600" b="1" dirty="0"/>
              <a:t>— </a:t>
            </a:r>
            <a:r>
              <a:rPr lang="en" altLang="ko-KR" sz="1600" b="1" dirty="0"/>
              <a:t>MOA</a:t>
            </a:r>
            <a:r>
              <a:rPr lang="ko-KR" altLang="en-US" sz="1600" b="1" dirty="0"/>
              <a:t>는 일상의 조각들을 모아 당신의 하루를 기억하게 합니다</a:t>
            </a:r>
            <a:r>
              <a:rPr lang="en-US" altLang="ko-KR" sz="1600" b="1" dirty="0"/>
              <a:t>.”</a:t>
            </a:r>
            <a:r>
              <a:rPr lang="ko-KR" altLang="en-US" sz="1600" dirty="0"/>
              <a:t> </a:t>
            </a:r>
            <a:br>
              <a:rPr lang="ko-KR" altLang="en-US" sz="1600" dirty="0"/>
            </a:br>
            <a:endParaRPr lang="ko-KR" altLang="en-US" sz="1600" dirty="0"/>
          </a:p>
          <a:p>
            <a:r>
              <a:rPr lang="ko-KR" altLang="en-US" sz="1600" b="1" dirty="0"/>
              <a:t>📍 문제 정의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대부분의 사람들은 </a:t>
            </a:r>
            <a:r>
              <a:rPr lang="ko-KR" altLang="en-US" sz="1600" b="1" dirty="0"/>
              <a:t>일기를 꾸준히 쓰는 것이 어렵다</a:t>
            </a:r>
            <a:r>
              <a:rPr lang="en-US" altLang="ko-KR" sz="1600" b="1" dirty="0"/>
              <a:t>.</a:t>
            </a:r>
            <a:endParaRPr lang="ko-KR" alt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피곤함</a:t>
            </a:r>
            <a:r>
              <a:rPr lang="en-US" altLang="ko-KR" sz="1600" dirty="0"/>
              <a:t>, </a:t>
            </a:r>
            <a:r>
              <a:rPr lang="ko-KR" altLang="en-US" sz="1600" dirty="0"/>
              <a:t>시간 부족</a:t>
            </a:r>
            <a:r>
              <a:rPr lang="en-US" altLang="ko-KR" sz="1600" dirty="0"/>
              <a:t>, </a:t>
            </a:r>
            <a:r>
              <a:rPr lang="ko-KR" altLang="en-US" sz="1600" dirty="0"/>
              <a:t>실수로 하루라도 </a:t>
            </a:r>
            <a:r>
              <a:rPr lang="ko-KR" altLang="en-US" sz="1600" dirty="0" err="1"/>
              <a:t>쓰는걸</a:t>
            </a:r>
            <a:r>
              <a:rPr lang="ko-KR" altLang="en-US" sz="1600" dirty="0"/>
              <a:t> 놓친 날이면 기억을 까먹거나 숙제처럼 느껴져서</a:t>
            </a:r>
            <a:r>
              <a:rPr lang="en-US" altLang="ko-KR" sz="1600" dirty="0"/>
              <a:t>”</a:t>
            </a:r>
            <a:r>
              <a:rPr lang="ko-KR" altLang="en-US" sz="1600" dirty="0"/>
              <a:t>중도에 포기하게 된다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하루가 바쁘게 지나가며</a:t>
            </a:r>
            <a:r>
              <a:rPr lang="en-US" altLang="ko-KR" sz="1600" dirty="0"/>
              <a:t>, </a:t>
            </a:r>
            <a:r>
              <a:rPr lang="ko-KR" altLang="en-US" sz="1600" b="1" dirty="0"/>
              <a:t>그날의 감정과 순간이 기록되지 못한 채 사라진다</a:t>
            </a:r>
            <a:r>
              <a:rPr lang="en-US" altLang="ko-KR" sz="1600" b="1" dirty="0"/>
              <a:t>.</a:t>
            </a:r>
            <a:endParaRPr lang="ko-KR" alt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기존 일기 앱들은 단순히 ‘글쓰기 </a:t>
            </a:r>
            <a:r>
              <a:rPr lang="ko-KR" altLang="en-US" sz="1600" dirty="0" err="1"/>
              <a:t>공간’에</a:t>
            </a:r>
            <a:r>
              <a:rPr lang="ko-KR" altLang="en-US" sz="1600" dirty="0"/>
              <a:t> 그쳐</a:t>
            </a:r>
            <a:r>
              <a:rPr lang="en-US" altLang="ko-KR" sz="1600" dirty="0"/>
              <a:t>, </a:t>
            </a:r>
            <a:r>
              <a:rPr lang="ko-KR" altLang="en-US" sz="1600" dirty="0"/>
              <a:t>사용자가 느끼는 감정의 깊이를 담기 어렵다</a:t>
            </a:r>
            <a:r>
              <a:rPr lang="en-US" altLang="ko-KR" sz="1600" dirty="0"/>
              <a:t>.</a:t>
            </a:r>
          </a:p>
          <a:p>
            <a:br>
              <a:rPr lang="en-US" altLang="ko-KR" sz="1600" dirty="0"/>
            </a:br>
            <a:endParaRPr lang="en-US" altLang="ko-KR" sz="1600" dirty="0"/>
          </a:p>
          <a:p>
            <a:r>
              <a:rPr lang="ko-KR" altLang="en-US" sz="1600" b="1" dirty="0"/>
              <a:t>💡 해결 방향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1600" b="1" dirty="0"/>
              <a:t>Moa</a:t>
            </a:r>
            <a:r>
              <a:rPr lang="ko-KR" altLang="en-US" sz="1600" b="1" dirty="0"/>
              <a:t>는 글을 ‘쓰는’ 일기에서 벗어나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하루를 ‘기록하고 완성하는’ 일기로 전환한다</a:t>
            </a:r>
            <a:r>
              <a:rPr lang="en-US" altLang="ko-KR" sz="1600" b="1" dirty="0"/>
              <a:t>.</a:t>
            </a:r>
            <a:endParaRPr lang="ko-KR" alt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사용자는 텍스트</a:t>
            </a:r>
            <a:r>
              <a:rPr lang="en-US" altLang="ko-KR" sz="1600" dirty="0"/>
              <a:t>, </a:t>
            </a:r>
            <a:r>
              <a:rPr lang="ko-KR" altLang="en-US" sz="1600" dirty="0"/>
              <a:t>사진</a:t>
            </a:r>
            <a:r>
              <a:rPr lang="en-US" altLang="ko-KR" sz="1600" dirty="0"/>
              <a:t>, </a:t>
            </a:r>
            <a:r>
              <a:rPr lang="ko-KR" altLang="en-US" sz="1600" dirty="0"/>
              <a:t>음성 등으로 가볍게 하루를 기록하고</a:t>
            </a:r>
            <a:r>
              <a:rPr lang="en-US" altLang="ko-KR" sz="1600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1600" dirty="0"/>
              <a:t>AI</a:t>
            </a:r>
            <a:r>
              <a:rPr lang="ko-KR" altLang="en-US" sz="1600" dirty="0"/>
              <a:t>는 이를 하나의 완성된 이야기로 만들어준다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단순한 기록을 넘어</a:t>
            </a:r>
            <a:r>
              <a:rPr lang="en-US" altLang="ko-KR" sz="1600" dirty="0"/>
              <a:t>, </a:t>
            </a:r>
            <a:r>
              <a:rPr lang="ko-KR" altLang="en-US" sz="1600" dirty="0"/>
              <a:t>감정과 기억을 연결해주는 ‘</a:t>
            </a:r>
            <a:r>
              <a:rPr lang="en" altLang="ko-KR" sz="1600" dirty="0"/>
              <a:t>AI </a:t>
            </a:r>
            <a:r>
              <a:rPr lang="ko-KR" altLang="en-US" sz="1600" dirty="0" err="1"/>
              <a:t>저널링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파트너’를</a:t>
            </a:r>
            <a:r>
              <a:rPr lang="ko-KR" altLang="en-US" sz="1600" dirty="0"/>
              <a:t> 목표로 한다</a:t>
            </a:r>
            <a:r>
              <a:rPr lang="en-US" altLang="ko-KR" sz="1600" dirty="0"/>
              <a:t>.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D080FD9-CF92-8E21-21B0-A37D3DAF3357}"/>
              </a:ext>
            </a:extLst>
          </p:cNvPr>
          <p:cNvSpPr/>
          <p:nvPr/>
        </p:nvSpPr>
        <p:spPr>
          <a:xfrm>
            <a:off x="961534" y="5561814"/>
            <a:ext cx="9945277" cy="88376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R" sz="1100" dirty="0">
                <a:solidFill>
                  <a:schemeClr val="tx1"/>
                </a:solidFill>
              </a:rPr>
              <a:t>“MOA</a:t>
            </a:r>
            <a:r>
              <a:rPr lang="ko-KR" altLang="en-US" sz="1100" dirty="0">
                <a:solidFill>
                  <a:schemeClr val="tx1"/>
                </a:solidFill>
              </a:rPr>
              <a:t>는 기억을 잊지 않게 도와주는 일기 자동 생성 서비스입니다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지금부터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당신의 하루를 모아주는 이야기를 시작합니다</a:t>
            </a:r>
            <a:r>
              <a:rPr lang="en-US" altLang="ko-KR" sz="1100" dirty="0">
                <a:solidFill>
                  <a:schemeClr val="tx1"/>
                </a:solidFill>
              </a:rPr>
              <a:t>.” </a:t>
            </a:r>
          </a:p>
        </p:txBody>
      </p:sp>
    </p:spTree>
    <p:extLst>
      <p:ext uri="{BB962C8B-B14F-4D97-AF65-F5344CB8AC3E}">
        <p14:creationId xmlns:p14="http://schemas.microsoft.com/office/powerpoint/2010/main" val="595846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1D1E93-2096-910A-49A0-03B1674954F8}"/>
              </a:ext>
            </a:extLst>
          </p:cNvPr>
          <p:cNvSpPr txBox="1"/>
          <p:nvPr/>
        </p:nvSpPr>
        <p:spPr>
          <a:xfrm>
            <a:off x="520919" y="440703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effectLst/>
              </a:rPr>
              <a:t>COMPETITOR ANALYSIS</a:t>
            </a:r>
            <a:endParaRPr kumimoji="1"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CDF71EE-3870-DEC6-AF0E-9061A8501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256508"/>
              </p:ext>
            </p:extLst>
          </p:nvPr>
        </p:nvGraphicFramePr>
        <p:xfrm>
          <a:off x="1477140" y="1476833"/>
          <a:ext cx="8920625" cy="3902124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784125">
                  <a:extLst>
                    <a:ext uri="{9D8B030D-6E8A-4147-A177-3AD203B41FA5}">
                      <a16:colId xmlns:a16="http://schemas.microsoft.com/office/drawing/2014/main" val="405844998"/>
                    </a:ext>
                  </a:extLst>
                </a:gridCol>
                <a:gridCol w="1784125">
                  <a:extLst>
                    <a:ext uri="{9D8B030D-6E8A-4147-A177-3AD203B41FA5}">
                      <a16:colId xmlns:a16="http://schemas.microsoft.com/office/drawing/2014/main" val="14699610"/>
                    </a:ext>
                  </a:extLst>
                </a:gridCol>
                <a:gridCol w="1784125">
                  <a:extLst>
                    <a:ext uri="{9D8B030D-6E8A-4147-A177-3AD203B41FA5}">
                      <a16:colId xmlns:a16="http://schemas.microsoft.com/office/drawing/2014/main" val="259903396"/>
                    </a:ext>
                  </a:extLst>
                </a:gridCol>
                <a:gridCol w="1784125">
                  <a:extLst>
                    <a:ext uri="{9D8B030D-6E8A-4147-A177-3AD203B41FA5}">
                      <a16:colId xmlns:a16="http://schemas.microsoft.com/office/drawing/2014/main" val="149318914"/>
                    </a:ext>
                  </a:extLst>
                </a:gridCol>
                <a:gridCol w="1784125">
                  <a:extLst>
                    <a:ext uri="{9D8B030D-6E8A-4147-A177-3AD203B41FA5}">
                      <a16:colId xmlns:a16="http://schemas.microsoft.com/office/drawing/2014/main" val="1908883924"/>
                    </a:ext>
                  </a:extLst>
                </a:gridCol>
              </a:tblGrid>
              <a:tr h="229537">
                <a:tc>
                  <a:txBody>
                    <a:bodyPr/>
                    <a:lstStyle/>
                    <a:p>
                      <a:r>
                        <a:rPr lang="ko-KR" altLang="en-US" sz="1000" b="1"/>
                        <a:t>앱 이름</a:t>
                      </a:r>
                      <a:endParaRPr lang="ko-KR" altLang="en-US" sz="1000"/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b="1"/>
                        <a:t>주요 기능 </a:t>
                      </a:r>
                      <a:r>
                        <a:rPr lang="en-US" altLang="ko-KR" sz="1000" b="1"/>
                        <a:t>/ </a:t>
                      </a:r>
                      <a:r>
                        <a:rPr lang="ko-KR" altLang="en-US" sz="1000" b="1"/>
                        <a:t>특성</a:t>
                      </a:r>
                      <a:endParaRPr lang="ko-KR" altLang="en-US" sz="1000"/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b="1"/>
                        <a:t>타깃 유저</a:t>
                      </a:r>
                      <a:endParaRPr lang="ko-KR" altLang="en-US" sz="1000"/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b="1"/>
                        <a:t>강점 </a:t>
                      </a:r>
                      <a:r>
                        <a:rPr lang="en-US" altLang="ko-KR" sz="1000" b="1"/>
                        <a:t>/ </a:t>
                      </a:r>
                      <a:r>
                        <a:rPr lang="ko-KR" altLang="en-US" sz="1000" b="1"/>
                        <a:t>차별점</a:t>
                      </a:r>
                      <a:endParaRPr lang="ko-KR" altLang="en-US" sz="1000"/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b="1"/>
                        <a:t>약점 </a:t>
                      </a:r>
                      <a:r>
                        <a:rPr lang="en-US" altLang="ko-KR" sz="1000" b="1"/>
                        <a:t>/ </a:t>
                      </a:r>
                      <a:r>
                        <a:rPr lang="ko-KR" altLang="en-US" sz="1000" b="1"/>
                        <a:t>기회 공간</a:t>
                      </a:r>
                      <a:endParaRPr lang="ko-KR" altLang="en-US" sz="1000"/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135511935"/>
                  </a:ext>
                </a:extLst>
              </a:tr>
              <a:tr h="1262452">
                <a:tc>
                  <a:txBody>
                    <a:bodyPr/>
                    <a:lstStyle/>
                    <a:p>
                      <a:r>
                        <a:rPr lang="en" sz="1000" b="1"/>
                        <a:t>Day One</a:t>
                      </a:r>
                      <a:endParaRPr lang="en" sz="1000"/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텍스트</a:t>
                      </a:r>
                      <a:r>
                        <a:rPr lang="en-US" altLang="ko-KR" sz="1000"/>
                        <a:t>·</a:t>
                      </a:r>
                      <a:r>
                        <a:rPr lang="ko-KR" altLang="en-US" sz="1000"/>
                        <a:t>사진</a:t>
                      </a:r>
                      <a:r>
                        <a:rPr lang="en-US" altLang="ko-KR" sz="1000"/>
                        <a:t>·</a:t>
                      </a:r>
                      <a:r>
                        <a:rPr lang="ko-KR" altLang="en-US" sz="1000"/>
                        <a:t>오디오 등 다양한 멀티미디어 일기 작성 지원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보안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암호</a:t>
                      </a:r>
                      <a:r>
                        <a:rPr lang="en-US" altLang="ko-KR" sz="1000"/>
                        <a:t>, </a:t>
                      </a:r>
                      <a:r>
                        <a:rPr lang="en" sz="1000"/>
                        <a:t>Touch/Face ID), </a:t>
                      </a:r>
                      <a:r>
                        <a:rPr lang="ko-KR" altLang="en-US" sz="1000"/>
                        <a:t>캘린더</a:t>
                      </a:r>
                      <a:r>
                        <a:rPr lang="en-US" altLang="ko-KR" sz="1000"/>
                        <a:t>·</a:t>
                      </a:r>
                      <a:r>
                        <a:rPr lang="ko-KR" altLang="en-US" sz="1000"/>
                        <a:t>프롬프트 기능 등 있음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프리미엄 일기 경험을 찾는 사용자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고급 </a:t>
                      </a:r>
                      <a:r>
                        <a:rPr lang="en" sz="1000"/>
                        <a:t>UI/UX, </a:t>
                      </a:r>
                      <a:r>
                        <a:rPr lang="ko-KR" altLang="en-US" sz="1000"/>
                        <a:t>보안 기능 강함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다양한 미디어 지원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장기간 사용성 높음  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유료 구독 기능 많음 → 진입 장벽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복잡성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국내 사용자 맞춤화 요소 약할 수 있음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421816086"/>
                  </a:ext>
                </a:extLst>
              </a:tr>
              <a:tr h="745994">
                <a:tc>
                  <a:txBody>
                    <a:bodyPr/>
                    <a:lstStyle/>
                    <a:p>
                      <a:r>
                        <a:rPr lang="ko-KR" altLang="en-US" sz="1000" b="1"/>
                        <a:t>일상 </a:t>
                      </a:r>
                      <a:r>
                        <a:rPr lang="en-US" altLang="ko-KR" sz="1000" b="1"/>
                        <a:t>– </a:t>
                      </a:r>
                      <a:r>
                        <a:rPr lang="ko-KR" altLang="en-US" sz="1000" b="1"/>
                        <a:t>다이어리 </a:t>
                      </a:r>
                      <a:r>
                        <a:rPr lang="en-US" altLang="ko-KR" sz="1000" b="1"/>
                        <a:t>/ </a:t>
                      </a:r>
                      <a:r>
                        <a:rPr lang="ko-KR" altLang="en-US" sz="1000" b="1"/>
                        <a:t>일기 앱</a:t>
                      </a:r>
                      <a:endParaRPr lang="ko-KR" altLang="en-US" sz="1000"/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텍스트 </a:t>
                      </a:r>
                      <a:r>
                        <a:rPr lang="en-US" altLang="ko-KR" sz="1000"/>
                        <a:t>· </a:t>
                      </a:r>
                      <a:r>
                        <a:rPr lang="ko-KR" altLang="en-US" sz="1000"/>
                        <a:t>사진 </a:t>
                      </a:r>
                      <a:r>
                        <a:rPr lang="en-US" altLang="ko-KR" sz="1000"/>
                        <a:t>· </a:t>
                      </a:r>
                      <a:r>
                        <a:rPr lang="ko-KR" altLang="en-US" sz="1000"/>
                        <a:t>녹음 첨부 가능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달력 보기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잠금 기능 등 기본 기능 제공  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일반 사용자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감정</a:t>
                      </a:r>
                      <a:r>
                        <a:rPr lang="en-US" altLang="ko-KR" sz="1000"/>
                        <a:t>·</a:t>
                      </a:r>
                      <a:r>
                        <a:rPr lang="ko-KR" altLang="en-US" sz="1000"/>
                        <a:t>일상 기록을 하고 싶은 사람들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다양한 입력 방식 지원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r>
                        <a:rPr lang="en" sz="1000" dirty="0"/>
                        <a:t>AI </a:t>
                      </a:r>
                      <a:r>
                        <a:rPr lang="ko-KR" altLang="en-US" sz="1000" dirty="0"/>
                        <a:t>일기화나 자동 연결 기능 부족 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복잡한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/UX</a:t>
                      </a:r>
                      <a:r>
                        <a:rPr lang="ko-KR" altLang="en-US" sz="1000" dirty="0"/>
                        <a:t> 구조로 유저 불편함 호소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023476217"/>
                  </a:ext>
                </a:extLst>
              </a:tr>
              <a:tr h="745994">
                <a:tc>
                  <a:txBody>
                    <a:bodyPr/>
                    <a:lstStyle/>
                    <a:p>
                      <a:r>
                        <a:rPr lang="ko-KR" altLang="en-US" sz="1000" b="1"/>
                        <a:t>하루콩</a:t>
                      </a:r>
                      <a:endParaRPr lang="ko-KR" altLang="en-US" sz="1000"/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감정 기반 입력 </a:t>
                      </a:r>
                      <a:r>
                        <a:rPr lang="en" sz="1000"/>
                        <a:t>UI / </a:t>
                      </a:r>
                      <a:r>
                        <a:rPr lang="ko-KR" altLang="en-US" sz="1000"/>
                        <a:t>간단한 아이콘 중심의 입력 방식 강조  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감정 중심 기록을 선호하는 사용자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감정 중심 </a:t>
                      </a:r>
                      <a:r>
                        <a:rPr lang="en" sz="1000"/>
                        <a:t>UX, </a:t>
                      </a:r>
                      <a:r>
                        <a:rPr lang="ko-KR" altLang="en-US" sz="1000"/>
                        <a:t>쉬운 조작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정서 중심 포커스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텍스트 자유도가 낮음</a:t>
                      </a:r>
                      <a:r>
                        <a:rPr lang="en-US" altLang="ko-KR" sz="1000" dirty="0"/>
                        <a:t>,</a:t>
                      </a:r>
                    </a:p>
                    <a:p>
                      <a:r>
                        <a:rPr lang="en" sz="1000" dirty="0"/>
                        <a:t>AI </a:t>
                      </a:r>
                      <a:r>
                        <a:rPr lang="ko-KR" altLang="en-US" sz="1000" dirty="0"/>
                        <a:t>정리 기능 부족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110644316"/>
                  </a:ext>
                </a:extLst>
              </a:tr>
              <a:tr h="918147">
                <a:tc>
                  <a:txBody>
                    <a:bodyPr/>
                    <a:lstStyle/>
                    <a:p>
                      <a:r>
                        <a:rPr lang="ko-KR" altLang="en-US" sz="1000" b="1"/>
                        <a:t>무다 </a:t>
                      </a:r>
                      <a:r>
                        <a:rPr lang="en-US" altLang="ko-KR" sz="1000" b="1"/>
                        <a:t>(</a:t>
                      </a:r>
                      <a:r>
                        <a:rPr lang="en" sz="1000" b="1"/>
                        <a:t>MOODA)</a:t>
                      </a:r>
                      <a:endParaRPr lang="en" sz="1000"/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감정을 중심으로 간단히 선택하거나 기록할 수 있는 무드 트래커 </a:t>
                      </a:r>
                      <a:r>
                        <a:rPr lang="en-US" altLang="ko-KR" sz="1000"/>
                        <a:t>+ </a:t>
                      </a:r>
                      <a:r>
                        <a:rPr lang="ko-KR" altLang="en-US" sz="1000"/>
                        <a:t>사진 기능 포함  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기록은 부담스럽지만 감정 기록은 하고 싶은 사용자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아주 간단한 기록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사용 허들 낮춤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텍스트 깊이 표현 제한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sz="1000" dirty="0"/>
                        <a:t>AI </a:t>
                      </a:r>
                      <a:r>
                        <a:rPr lang="ko-KR" altLang="en-US" sz="1000" dirty="0"/>
                        <a:t>자동화 기능 거의 없음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508265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160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1D1E93-2096-910A-49A0-03B1674954F8}"/>
              </a:ext>
            </a:extLst>
          </p:cNvPr>
          <p:cNvSpPr txBox="1"/>
          <p:nvPr/>
        </p:nvSpPr>
        <p:spPr>
          <a:xfrm>
            <a:off x="520919" y="440703"/>
            <a:ext cx="188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Positioning Map</a:t>
            </a:r>
            <a:endParaRPr kumimoji="1"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F299D3D-C187-CB7F-6922-E1842FB2F0C0}"/>
              </a:ext>
            </a:extLst>
          </p:cNvPr>
          <p:cNvCxnSpPr/>
          <p:nvPr/>
        </p:nvCxnSpPr>
        <p:spPr>
          <a:xfrm>
            <a:off x="1310326" y="3429000"/>
            <a:ext cx="916285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EC21C2A-47D8-D983-7683-C81E60036467}"/>
              </a:ext>
            </a:extLst>
          </p:cNvPr>
          <p:cNvCxnSpPr/>
          <p:nvPr/>
        </p:nvCxnSpPr>
        <p:spPr>
          <a:xfrm>
            <a:off x="5957740" y="1018095"/>
            <a:ext cx="0" cy="5260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E12AF1D-52EC-7D07-D1D8-53E3A2E893D1}"/>
              </a:ext>
            </a:extLst>
          </p:cNvPr>
          <p:cNvSpPr txBox="1"/>
          <p:nvPr/>
        </p:nvSpPr>
        <p:spPr>
          <a:xfrm>
            <a:off x="9977575" y="3463507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기록 자유도 높음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8154F-CBD0-F2E1-3857-D7083A8A5505}"/>
              </a:ext>
            </a:extLst>
          </p:cNvPr>
          <p:cNvSpPr txBox="1"/>
          <p:nvPr/>
        </p:nvSpPr>
        <p:spPr>
          <a:xfrm>
            <a:off x="444360" y="3463507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기록 자유도 낮음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7A3C77-B854-D0F2-5334-9069F59C5B23}"/>
              </a:ext>
            </a:extLst>
          </p:cNvPr>
          <p:cNvSpPr txBox="1"/>
          <p:nvPr/>
        </p:nvSpPr>
        <p:spPr>
          <a:xfrm>
            <a:off x="6096000" y="6147447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기록 복잡함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F36969-29CB-1C01-6A54-DF8A6E7CA823}"/>
              </a:ext>
            </a:extLst>
          </p:cNvPr>
          <p:cNvSpPr txBox="1"/>
          <p:nvPr/>
        </p:nvSpPr>
        <p:spPr>
          <a:xfrm>
            <a:off x="6096000" y="809925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기록 간편함 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4C1621-659F-59F0-56FF-D10ED695E7CC}"/>
              </a:ext>
            </a:extLst>
          </p:cNvPr>
          <p:cNvSpPr/>
          <p:nvPr/>
        </p:nvSpPr>
        <p:spPr>
          <a:xfrm>
            <a:off x="9351389" y="1329180"/>
            <a:ext cx="471340" cy="4713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489803-7192-95AD-0043-B45B936E29C4}"/>
              </a:ext>
            </a:extLst>
          </p:cNvPr>
          <p:cNvSpPr txBox="1"/>
          <p:nvPr/>
        </p:nvSpPr>
        <p:spPr>
          <a:xfrm>
            <a:off x="9822729" y="1329180"/>
            <a:ext cx="7537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/>
              <a:t>Moa</a:t>
            </a:r>
          </a:p>
          <a:p>
            <a:r>
              <a:rPr kumimoji="1" lang="en-US" altLang="ko-KR" sz="1100" dirty="0"/>
              <a:t>Our goal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C3F92F8-F39D-88A6-ECF2-66675F9A1448}"/>
              </a:ext>
            </a:extLst>
          </p:cNvPr>
          <p:cNvSpPr/>
          <p:nvPr/>
        </p:nvSpPr>
        <p:spPr>
          <a:xfrm>
            <a:off x="8314862" y="3881862"/>
            <a:ext cx="471340" cy="4713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9CEDCB-5DF2-17C9-548D-6C05EB8399CE}"/>
              </a:ext>
            </a:extLst>
          </p:cNvPr>
          <p:cNvSpPr txBox="1"/>
          <p:nvPr/>
        </p:nvSpPr>
        <p:spPr>
          <a:xfrm>
            <a:off x="8786202" y="3881862"/>
            <a:ext cx="744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/>
              <a:t>Day One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58E4115-58F6-BB91-84D9-7124AD6BBA49}"/>
              </a:ext>
            </a:extLst>
          </p:cNvPr>
          <p:cNvSpPr/>
          <p:nvPr/>
        </p:nvSpPr>
        <p:spPr>
          <a:xfrm>
            <a:off x="3662006" y="1329180"/>
            <a:ext cx="471340" cy="4713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30E923-1C8E-2110-B54F-71D308F8DDC0}"/>
              </a:ext>
            </a:extLst>
          </p:cNvPr>
          <p:cNvSpPr txBox="1"/>
          <p:nvPr/>
        </p:nvSpPr>
        <p:spPr>
          <a:xfrm>
            <a:off x="4133346" y="1329180"/>
            <a:ext cx="7264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/>
              <a:t>MOODA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8AF519-B60B-7F03-3313-010F55B353EE}"/>
              </a:ext>
            </a:extLst>
          </p:cNvPr>
          <p:cNvSpPr/>
          <p:nvPr/>
        </p:nvSpPr>
        <p:spPr>
          <a:xfrm>
            <a:off x="6348859" y="1760067"/>
            <a:ext cx="471340" cy="47134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188218-ECF9-237A-9157-FDABC7770FA6}"/>
              </a:ext>
            </a:extLst>
          </p:cNvPr>
          <p:cNvSpPr txBox="1"/>
          <p:nvPr/>
        </p:nvSpPr>
        <p:spPr>
          <a:xfrm>
            <a:off x="6820199" y="176006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err="1"/>
              <a:t>하루콩</a:t>
            </a:r>
            <a:endParaRPr kumimoji="1"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784694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B317F7-EEC8-5751-1910-F5864209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251" y="5109629"/>
            <a:ext cx="895757" cy="995697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78C852E-6856-8DF2-B387-56D491FAE9A7}"/>
              </a:ext>
            </a:extLst>
          </p:cNvPr>
          <p:cNvCxnSpPr>
            <a:cxnSpLocks/>
          </p:cNvCxnSpPr>
          <p:nvPr/>
        </p:nvCxnSpPr>
        <p:spPr>
          <a:xfrm>
            <a:off x="1845367" y="3654701"/>
            <a:ext cx="0" cy="11204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4A0AA74-B66F-5474-6C30-33F6BDE70305}"/>
              </a:ext>
            </a:extLst>
          </p:cNvPr>
          <p:cNvSpPr/>
          <p:nvPr/>
        </p:nvSpPr>
        <p:spPr>
          <a:xfrm>
            <a:off x="204081" y="1054145"/>
            <a:ext cx="3706390" cy="2077676"/>
          </a:xfrm>
          <a:prstGeom prst="round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13F5D-C79D-45E0-5F29-5BBA5131CCB4}"/>
              </a:ext>
            </a:extLst>
          </p:cNvPr>
          <p:cNvSpPr txBox="1"/>
          <p:nvPr/>
        </p:nvSpPr>
        <p:spPr>
          <a:xfrm>
            <a:off x="302279" y="653878"/>
            <a:ext cx="117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FrontEnd</a:t>
            </a:r>
            <a:endParaRPr kumimoji="1" lang="ko-KR" altLang="en-U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4" descr="코틀린[Kotlin] - LocalDate 날짜 가지고 놀기 : 네이버 블로그">
            <a:extLst>
              <a:ext uri="{FF2B5EF4-FFF2-40B4-BE49-F238E27FC236}">
                <a16:creationId xmlns:a16="http://schemas.microsoft.com/office/drawing/2014/main" id="{223B2346-A16C-2CC4-D271-E8BE3062F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3"/>
          <a:stretch/>
        </p:blipFill>
        <p:spPr bwMode="auto">
          <a:xfrm>
            <a:off x="1317575" y="2007995"/>
            <a:ext cx="1578832" cy="95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218D169-E35F-4D03-6E82-DF7BF05240B1}"/>
              </a:ext>
            </a:extLst>
          </p:cNvPr>
          <p:cNvCxnSpPr>
            <a:cxnSpLocks/>
          </p:cNvCxnSpPr>
          <p:nvPr/>
        </p:nvCxnSpPr>
        <p:spPr>
          <a:xfrm flipV="1">
            <a:off x="2015813" y="3630230"/>
            <a:ext cx="0" cy="1144933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2064AB6-4D25-8E66-D996-759440EDDFA9}"/>
              </a:ext>
            </a:extLst>
          </p:cNvPr>
          <p:cNvCxnSpPr>
            <a:cxnSpLocks/>
          </p:cNvCxnSpPr>
          <p:nvPr/>
        </p:nvCxnSpPr>
        <p:spPr>
          <a:xfrm>
            <a:off x="4071186" y="1693889"/>
            <a:ext cx="740657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B6DE128-BA55-C8C1-BDB9-E28BEB80C9C6}"/>
              </a:ext>
            </a:extLst>
          </p:cNvPr>
          <p:cNvSpPr/>
          <p:nvPr/>
        </p:nvSpPr>
        <p:spPr>
          <a:xfrm>
            <a:off x="4905292" y="1054145"/>
            <a:ext cx="4501027" cy="1629094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734015-6117-0711-B6AA-0798D075CC15}"/>
              </a:ext>
            </a:extLst>
          </p:cNvPr>
          <p:cNvSpPr txBox="1"/>
          <p:nvPr/>
        </p:nvSpPr>
        <p:spPr>
          <a:xfrm>
            <a:off x="4905293" y="6558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BackEnd</a:t>
            </a:r>
            <a:endParaRPr kumimoji="1" lang="ko-KR" altLang="en-US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Picture 8" descr="Be your node js guaranteed express js">
            <a:extLst>
              <a:ext uri="{FF2B5EF4-FFF2-40B4-BE49-F238E27FC236}">
                <a16:creationId xmlns:a16="http://schemas.microsoft.com/office/drawing/2014/main" id="{0527639D-D001-262C-742E-099BB7303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304" y="1326988"/>
            <a:ext cx="1577863" cy="111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17CFE42-4C4B-9C2E-352D-489C3BBD99F6}"/>
              </a:ext>
            </a:extLst>
          </p:cNvPr>
          <p:cNvSpPr/>
          <p:nvPr/>
        </p:nvSpPr>
        <p:spPr>
          <a:xfrm>
            <a:off x="4905293" y="4169714"/>
            <a:ext cx="2088498" cy="95385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4DC6E-32FB-342B-B0F4-77ACB0140BEE}"/>
              </a:ext>
            </a:extLst>
          </p:cNvPr>
          <p:cNvSpPr txBox="1"/>
          <p:nvPr/>
        </p:nvSpPr>
        <p:spPr>
          <a:xfrm>
            <a:off x="4905293" y="3768330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6">
                    <a:lumMod val="75000"/>
                  </a:schemeClr>
                </a:solidFill>
              </a:rPr>
              <a:t>Database</a:t>
            </a:r>
            <a:endParaRPr kumimoji="1"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" name="Picture 10" descr="Introduction to MongoDB and Studio 3T | Studio 3T">
            <a:extLst>
              <a:ext uri="{FF2B5EF4-FFF2-40B4-BE49-F238E27FC236}">
                <a16:creationId xmlns:a16="http://schemas.microsoft.com/office/drawing/2014/main" id="{7423A310-E869-8BA6-20CE-AB4ADBB48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36" y="4394992"/>
            <a:ext cx="1527051" cy="41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F91B82-1680-306F-538A-E0283520AFD2}"/>
              </a:ext>
            </a:extLst>
          </p:cNvPr>
          <p:cNvSpPr/>
          <p:nvPr/>
        </p:nvSpPr>
        <p:spPr>
          <a:xfrm>
            <a:off x="4905293" y="5554879"/>
            <a:ext cx="2088498" cy="1165899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6CE08E-37E3-9D30-C57F-58B359FA733B}"/>
              </a:ext>
            </a:extLst>
          </p:cNvPr>
          <p:cNvSpPr txBox="1"/>
          <p:nvPr/>
        </p:nvSpPr>
        <p:spPr>
          <a:xfrm>
            <a:off x="4905293" y="5153496"/>
            <a:ext cx="10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kumimoji="1"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8" name="Picture 12" descr="What is AWS S3: Your Guide to the Amazon S3 Tutorial">
            <a:extLst>
              <a:ext uri="{FF2B5EF4-FFF2-40B4-BE49-F238E27FC236}">
                <a16:creationId xmlns:a16="http://schemas.microsoft.com/office/drawing/2014/main" id="{DE1B7345-E5B0-8207-AF37-5FE828D14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141" y="5691978"/>
            <a:ext cx="1273440" cy="95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16F2A3EE-B266-10FC-8A16-75F93545011F}"/>
              </a:ext>
            </a:extLst>
          </p:cNvPr>
          <p:cNvSpPr/>
          <p:nvPr/>
        </p:nvSpPr>
        <p:spPr>
          <a:xfrm>
            <a:off x="8352804" y="4053498"/>
            <a:ext cx="3603013" cy="2695308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C62F1E-869F-F38E-35C0-6EAFC7019E5B}"/>
              </a:ext>
            </a:extLst>
          </p:cNvPr>
          <p:cNvSpPr txBox="1"/>
          <p:nvPr/>
        </p:nvSpPr>
        <p:spPr>
          <a:xfrm>
            <a:off x="8280918" y="3668246"/>
            <a:ext cx="1831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err="1">
                <a:solidFill>
                  <a:schemeClr val="accent5">
                    <a:lumMod val="75000"/>
                  </a:schemeClr>
                </a:solidFill>
              </a:rPr>
              <a:t>Externel</a:t>
            </a: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 Services</a:t>
            </a:r>
            <a:endParaRPr kumimoji="1"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3EE6A9-6BF1-1190-DA25-285AD6091EF5}"/>
              </a:ext>
            </a:extLst>
          </p:cNvPr>
          <p:cNvSpPr txBox="1"/>
          <p:nvPr/>
        </p:nvSpPr>
        <p:spPr>
          <a:xfrm>
            <a:off x="238090" y="160879"/>
            <a:ext cx="1378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</a:rPr>
              <a:t>Front layer</a:t>
            </a:r>
            <a:endParaRPr kumimoji="1"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D8BEA4D-31FF-AAE7-6C0B-0280009A718E}"/>
              </a:ext>
            </a:extLst>
          </p:cNvPr>
          <p:cNvCxnSpPr/>
          <p:nvPr/>
        </p:nvCxnSpPr>
        <p:spPr>
          <a:xfrm>
            <a:off x="4279691" y="345545"/>
            <a:ext cx="0" cy="631008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DC086C9-8DF4-8AE2-B098-8F5CD6D1417B}"/>
              </a:ext>
            </a:extLst>
          </p:cNvPr>
          <p:cNvSpPr txBox="1"/>
          <p:nvPr/>
        </p:nvSpPr>
        <p:spPr>
          <a:xfrm>
            <a:off x="4394864" y="160879"/>
            <a:ext cx="130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</a:rPr>
              <a:t>Back layer</a:t>
            </a:r>
            <a:endParaRPr kumimoji="1"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55DE4C-A07B-7BA1-6F50-69C39524D2AF}"/>
              </a:ext>
            </a:extLst>
          </p:cNvPr>
          <p:cNvSpPr txBox="1"/>
          <p:nvPr/>
        </p:nvSpPr>
        <p:spPr>
          <a:xfrm>
            <a:off x="4398070" y="3285369"/>
            <a:ext cx="130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</a:rPr>
              <a:t>Data layer</a:t>
            </a:r>
            <a:endParaRPr kumimoji="1"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C33A46AE-DFD4-79B6-2D53-E1927A17393F}"/>
              </a:ext>
            </a:extLst>
          </p:cNvPr>
          <p:cNvCxnSpPr>
            <a:cxnSpLocks/>
          </p:cNvCxnSpPr>
          <p:nvPr/>
        </p:nvCxnSpPr>
        <p:spPr>
          <a:xfrm flipH="1">
            <a:off x="4431543" y="3142921"/>
            <a:ext cx="747064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66FD7A89-4D14-1CA3-F47E-79D5BEDC6B50}"/>
              </a:ext>
            </a:extLst>
          </p:cNvPr>
          <p:cNvCxnSpPr>
            <a:cxnSpLocks/>
          </p:cNvCxnSpPr>
          <p:nvPr/>
        </p:nvCxnSpPr>
        <p:spPr>
          <a:xfrm>
            <a:off x="7954779" y="3290342"/>
            <a:ext cx="0" cy="333183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14" descr="FastAPI의 문서">
            <a:extLst>
              <a:ext uri="{FF2B5EF4-FFF2-40B4-BE49-F238E27FC236}">
                <a16:creationId xmlns:a16="http://schemas.microsoft.com/office/drawing/2014/main" id="{61154524-FAD5-B573-347E-1F265B5B8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275" y="1314777"/>
            <a:ext cx="1727764" cy="6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F3D9B58-8E7E-4194-9829-EC8511E2BB4A}"/>
              </a:ext>
            </a:extLst>
          </p:cNvPr>
          <p:cNvSpPr txBox="1"/>
          <p:nvPr/>
        </p:nvSpPr>
        <p:spPr>
          <a:xfrm>
            <a:off x="5194336" y="1158417"/>
            <a:ext cx="1493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/>
              <a:t>MOA main server</a:t>
            </a:r>
            <a:endParaRPr kumimoji="1" lang="ko-KR" altLang="en-US" sz="1100" b="1" dirty="0"/>
          </a:p>
        </p:txBody>
      </p:sp>
      <p:pic>
        <p:nvPicPr>
          <p:cNvPr id="29" name="Picture 16" descr="Python 기초">
            <a:extLst>
              <a:ext uri="{FF2B5EF4-FFF2-40B4-BE49-F238E27FC236}">
                <a16:creationId xmlns:a16="http://schemas.microsoft.com/office/drawing/2014/main" id="{7FB21FC2-9F00-E2DE-16D0-4D0CC2F08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55" y="1888573"/>
            <a:ext cx="1271806" cy="71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ED3212-059E-1E30-9159-D4CC835F6495}"/>
              </a:ext>
            </a:extLst>
          </p:cNvPr>
          <p:cNvSpPr txBox="1"/>
          <p:nvPr/>
        </p:nvSpPr>
        <p:spPr>
          <a:xfrm>
            <a:off x="7689954" y="1158417"/>
            <a:ext cx="1493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/>
              <a:t>MOA AI server</a:t>
            </a:r>
            <a:endParaRPr kumimoji="1" lang="ko-KR" altLang="en-US" sz="1100" b="1" dirty="0"/>
          </a:p>
        </p:txBody>
      </p:sp>
      <p:pic>
        <p:nvPicPr>
          <p:cNvPr id="31" name="Picture 18" descr="Google ] Google OAuth 동의 화면 구성 및 사용자 인증 정보 만들기">
            <a:extLst>
              <a:ext uri="{FF2B5EF4-FFF2-40B4-BE49-F238E27FC236}">
                <a16:creationId xmlns:a16="http://schemas.microsoft.com/office/drawing/2014/main" id="{5C5E9088-9B47-2231-2B04-B5AACA14D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816" y="4326300"/>
            <a:ext cx="1550000" cy="9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" descr="OAuth 2.0 add-on for OTRS Community edition | Rexpondo">
            <a:extLst>
              <a:ext uri="{FF2B5EF4-FFF2-40B4-BE49-F238E27FC236}">
                <a16:creationId xmlns:a16="http://schemas.microsoft.com/office/drawing/2014/main" id="{CCA4DDEA-F655-01BC-E81E-AE9D291A4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453" y="5367775"/>
            <a:ext cx="1541645" cy="112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2" descr="Google Gemini AI API: Start The Conversation With More Than 30 Requests">
            <a:extLst>
              <a:ext uri="{FF2B5EF4-FFF2-40B4-BE49-F238E27FC236}">
                <a16:creationId xmlns:a16="http://schemas.microsoft.com/office/drawing/2014/main" id="{8334DC53-A3A2-7799-0D8D-26DFA214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923" y="4098082"/>
            <a:ext cx="1928014" cy="128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AI cloud] Whisper API 활용 가이드 : 네이버 블로그">
            <a:extLst>
              <a:ext uri="{FF2B5EF4-FFF2-40B4-BE49-F238E27FC236}">
                <a16:creationId xmlns:a16="http://schemas.microsoft.com/office/drawing/2014/main" id="{8B1C98C4-E293-0F1E-FE20-17E8BFBE5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98" y="5441155"/>
            <a:ext cx="1776839" cy="92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900224B-DE1D-8DF0-1D82-4CC56B22FFE7}"/>
              </a:ext>
            </a:extLst>
          </p:cNvPr>
          <p:cNvCxnSpPr>
            <a:cxnSpLocks/>
          </p:cNvCxnSpPr>
          <p:nvPr/>
        </p:nvCxnSpPr>
        <p:spPr>
          <a:xfrm flipH="1" flipV="1">
            <a:off x="4071186" y="1878479"/>
            <a:ext cx="740657" cy="696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566B766-07DB-D810-5B22-3CEFE20A99E8}"/>
              </a:ext>
            </a:extLst>
          </p:cNvPr>
          <p:cNvCxnSpPr>
            <a:cxnSpLocks/>
          </p:cNvCxnSpPr>
          <p:nvPr/>
        </p:nvCxnSpPr>
        <p:spPr>
          <a:xfrm>
            <a:off x="6413853" y="2851810"/>
            <a:ext cx="0" cy="118804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CB12C5-C3DA-8298-4807-BEB58813323F}"/>
              </a:ext>
            </a:extLst>
          </p:cNvPr>
          <p:cNvCxnSpPr>
            <a:cxnSpLocks/>
          </p:cNvCxnSpPr>
          <p:nvPr/>
        </p:nvCxnSpPr>
        <p:spPr>
          <a:xfrm flipV="1">
            <a:off x="6214271" y="2851810"/>
            <a:ext cx="1" cy="11391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E2E703D-AF3F-F2FA-8710-3F557C4E7A2C}"/>
              </a:ext>
            </a:extLst>
          </p:cNvPr>
          <p:cNvCxnSpPr>
            <a:cxnSpLocks/>
          </p:cNvCxnSpPr>
          <p:nvPr/>
        </p:nvCxnSpPr>
        <p:spPr>
          <a:xfrm>
            <a:off x="9605900" y="1938435"/>
            <a:ext cx="1022544" cy="1885828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C96214C-C06B-9309-9A38-1669201CE8FD}"/>
              </a:ext>
            </a:extLst>
          </p:cNvPr>
          <p:cNvCxnSpPr>
            <a:cxnSpLocks/>
          </p:cNvCxnSpPr>
          <p:nvPr/>
        </p:nvCxnSpPr>
        <p:spPr>
          <a:xfrm flipH="1" flipV="1">
            <a:off x="9606276" y="2241029"/>
            <a:ext cx="831537" cy="156679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E3A92AA7-FC65-27D5-9857-76E2A02A7F33}"/>
              </a:ext>
            </a:extLst>
          </p:cNvPr>
          <p:cNvCxnSpPr>
            <a:cxnSpLocks/>
          </p:cNvCxnSpPr>
          <p:nvPr/>
        </p:nvCxnSpPr>
        <p:spPr>
          <a:xfrm rot="5400000">
            <a:off x="5450274" y="4485288"/>
            <a:ext cx="3428970" cy="162014"/>
          </a:xfrm>
          <a:prstGeom prst="bentConnector2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73BBEEF-BC55-ABED-3AD9-2A54648F9363}"/>
              </a:ext>
            </a:extLst>
          </p:cNvPr>
          <p:cNvSpPr txBox="1"/>
          <p:nvPr/>
        </p:nvSpPr>
        <p:spPr>
          <a:xfrm>
            <a:off x="8043132" y="3285369"/>
            <a:ext cx="119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</a:rPr>
              <a:t>ETC layer</a:t>
            </a:r>
            <a:endParaRPr kumimoji="1"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2" name="Picture 28">
            <a:extLst>
              <a:ext uri="{FF2B5EF4-FFF2-40B4-BE49-F238E27FC236}">
                <a16:creationId xmlns:a16="http://schemas.microsoft.com/office/drawing/2014/main" id="{27229A63-6DF1-988E-25AC-4584CA2A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22" b="27026"/>
          <a:stretch/>
        </p:blipFill>
        <p:spPr bwMode="auto">
          <a:xfrm>
            <a:off x="340473" y="1223234"/>
            <a:ext cx="1939530" cy="84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방콕, 태국 - 2016 년 월 29 일 : 종이에 운영 체제 애플 IOS 로고. 로열티 무료 사진, 그림, 이미지 그리고  스톡포토그래피. Image 64808156">
            <a:extLst>
              <a:ext uri="{FF2B5EF4-FFF2-40B4-BE49-F238E27FC236}">
                <a16:creationId xmlns:a16="http://schemas.microsoft.com/office/drawing/2014/main" id="{D2E31166-ADA7-1186-5177-C27FD5365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1" t="19714" r="16519" b="16555"/>
          <a:stretch/>
        </p:blipFill>
        <p:spPr bwMode="auto">
          <a:xfrm>
            <a:off x="2324983" y="1238615"/>
            <a:ext cx="1227160" cy="78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149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1D1E93-2096-910A-49A0-03B1674954F8}"/>
              </a:ext>
            </a:extLst>
          </p:cNvPr>
          <p:cNvSpPr txBox="1"/>
          <p:nvPr/>
        </p:nvSpPr>
        <p:spPr>
          <a:xfrm>
            <a:off x="520919" y="440703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디자인 스타일 가이드</a:t>
            </a:r>
          </a:p>
        </p:txBody>
      </p:sp>
    </p:spTree>
    <p:extLst>
      <p:ext uri="{BB962C8B-B14F-4D97-AF65-F5344CB8AC3E}">
        <p14:creationId xmlns:p14="http://schemas.microsoft.com/office/powerpoint/2010/main" val="4074699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1D1E93-2096-910A-49A0-03B1674954F8}"/>
              </a:ext>
            </a:extLst>
          </p:cNvPr>
          <p:cNvSpPr txBox="1"/>
          <p:nvPr/>
        </p:nvSpPr>
        <p:spPr>
          <a:xfrm>
            <a:off x="520919" y="4407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9882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F8D375-C7EA-D7BC-E93A-D193BACE7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58428"/>
            <a:ext cx="7772400" cy="434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27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1D1E93-2096-910A-49A0-03B1674954F8}"/>
              </a:ext>
            </a:extLst>
          </p:cNvPr>
          <p:cNvSpPr txBox="1"/>
          <p:nvPr/>
        </p:nvSpPr>
        <p:spPr>
          <a:xfrm>
            <a:off x="0" y="62851"/>
            <a:ext cx="4144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추후 추가 요소 </a:t>
            </a:r>
            <a:r>
              <a:rPr kumimoji="1" lang="en-US" altLang="ko-KR" dirty="0"/>
              <a:t>(1)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사용자 말투 반영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6BC5A6-4FA2-F084-8330-06EA2A11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83" y="1284694"/>
            <a:ext cx="2457303" cy="5240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B6891A-14EB-2E07-C269-66F639AF2E37}"/>
              </a:ext>
            </a:extLst>
          </p:cNvPr>
          <p:cNvSpPr txBox="1"/>
          <p:nvPr/>
        </p:nvSpPr>
        <p:spPr>
          <a:xfrm>
            <a:off x="583983" y="847942"/>
            <a:ext cx="302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AS IS – </a:t>
            </a:r>
            <a:r>
              <a:rPr kumimoji="1" lang="ko-KR" altLang="en-US" dirty="0"/>
              <a:t>제한된 </a:t>
            </a:r>
            <a:r>
              <a:rPr kumimoji="1" lang="ko-KR" altLang="en-US" dirty="0" err="1"/>
              <a:t>프리셋</a:t>
            </a:r>
            <a:r>
              <a:rPr kumimoji="1" lang="ko-KR" altLang="en-US" dirty="0"/>
              <a:t>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6B3CC-6388-2956-62F8-880A8763D5B3}"/>
              </a:ext>
            </a:extLst>
          </p:cNvPr>
          <p:cNvSpPr txBox="1"/>
          <p:nvPr/>
        </p:nvSpPr>
        <p:spPr>
          <a:xfrm>
            <a:off x="5110641" y="847942"/>
            <a:ext cx="304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To BE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사용자 말투 커스텀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10646-6C41-7F8F-1267-6BDDBD2B9D0A}"/>
              </a:ext>
            </a:extLst>
          </p:cNvPr>
          <p:cNvSpPr txBox="1"/>
          <p:nvPr/>
        </p:nvSpPr>
        <p:spPr>
          <a:xfrm>
            <a:off x="5256332" y="3126088"/>
            <a:ext cx="26676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사용자가 기존에 작성했던 일기를 사진으로 찍거나</a:t>
            </a:r>
            <a:endParaRPr kumimoji="1" lang="en-US" altLang="ko-KR" sz="1600" dirty="0"/>
          </a:p>
          <a:p>
            <a:r>
              <a:rPr kumimoji="1" lang="ko-KR" altLang="en-US" sz="1600" dirty="0"/>
              <a:t>직접 텍스트로 </a:t>
            </a:r>
            <a:r>
              <a:rPr kumimoji="1" lang="ko-KR" altLang="en-US" sz="1600" dirty="0" err="1"/>
              <a:t>입력받는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UI)</a:t>
            </a:r>
            <a:endParaRPr kumimoji="1" lang="ko-KR" altLang="en-US" sz="1600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FF87189-00F1-8451-C016-DFD59CDEE31B}"/>
              </a:ext>
            </a:extLst>
          </p:cNvPr>
          <p:cNvSpPr/>
          <p:nvPr/>
        </p:nvSpPr>
        <p:spPr>
          <a:xfrm>
            <a:off x="5256333" y="1352707"/>
            <a:ext cx="2667629" cy="506320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093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1D1E93-2096-910A-49A0-03B1674954F8}"/>
              </a:ext>
            </a:extLst>
          </p:cNvPr>
          <p:cNvSpPr txBox="1"/>
          <p:nvPr/>
        </p:nvSpPr>
        <p:spPr>
          <a:xfrm>
            <a:off x="0" y="62851"/>
            <a:ext cx="437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추후 추가 요소 </a:t>
            </a:r>
            <a:r>
              <a:rPr kumimoji="1" lang="en-US" altLang="ko-KR" dirty="0"/>
              <a:t>(2)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그림일기 기능 추가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6891A-14EB-2E07-C269-66F639AF2E37}"/>
              </a:ext>
            </a:extLst>
          </p:cNvPr>
          <p:cNvSpPr txBox="1"/>
          <p:nvPr/>
        </p:nvSpPr>
        <p:spPr>
          <a:xfrm>
            <a:off x="583983" y="847942"/>
            <a:ext cx="264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AS IS – </a:t>
            </a:r>
            <a:r>
              <a:rPr kumimoji="1" lang="ko-KR" altLang="en-US" dirty="0"/>
              <a:t>클래식 일기 </a:t>
            </a:r>
            <a:r>
              <a:rPr kumimoji="1" lang="en-US" altLang="ko-KR" dirty="0" err="1"/>
              <a:t>ver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6B3CC-6388-2956-62F8-880A8763D5B3}"/>
              </a:ext>
            </a:extLst>
          </p:cNvPr>
          <p:cNvSpPr txBox="1"/>
          <p:nvPr/>
        </p:nvSpPr>
        <p:spPr>
          <a:xfrm>
            <a:off x="5110641" y="847942"/>
            <a:ext cx="298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To BE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그림 일기 </a:t>
            </a:r>
            <a:r>
              <a:rPr kumimoji="1" lang="en-US" altLang="ko-KR" dirty="0" err="1"/>
              <a:t>ver</a:t>
            </a:r>
            <a:r>
              <a:rPr kumimoji="1" lang="ko-KR" altLang="en-US" dirty="0"/>
              <a:t>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10646-6C41-7F8F-1267-6BDDBD2B9D0A}"/>
              </a:ext>
            </a:extLst>
          </p:cNvPr>
          <p:cNvSpPr txBox="1"/>
          <p:nvPr/>
        </p:nvSpPr>
        <p:spPr>
          <a:xfrm>
            <a:off x="8445194" y="2091616"/>
            <a:ext cx="2539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예시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왼쪽 일기 기준</a:t>
            </a:r>
            <a:endParaRPr kumimoji="1" lang="en-US" altLang="ko-KR" sz="1600" dirty="0"/>
          </a:p>
          <a:p>
            <a:r>
              <a:rPr kumimoji="1" lang="ko-KR" altLang="en-US" sz="1600" dirty="0" err="1"/>
              <a:t>닥스훈트랑</a:t>
            </a:r>
            <a:r>
              <a:rPr kumimoji="1" lang="ko-KR" altLang="en-US" sz="1600" dirty="0"/>
              <a:t> 산택하고 </a:t>
            </a:r>
            <a:r>
              <a:rPr kumimoji="1" lang="ko-KR" altLang="en-US" sz="1600" dirty="0" err="1"/>
              <a:t>한강가고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공놀이하는</a:t>
            </a:r>
            <a:r>
              <a:rPr kumimoji="1" lang="ko-KR" altLang="en-US" sz="1600" dirty="0"/>
              <a:t> 일기를 </a:t>
            </a:r>
            <a:r>
              <a:rPr kumimoji="1" lang="ko-KR" altLang="en-US" sz="1600" dirty="0" err="1"/>
              <a:t>네컷만화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or </a:t>
            </a:r>
            <a:r>
              <a:rPr kumimoji="1" lang="ko-KR" altLang="en-US" sz="1600" dirty="0" err="1"/>
              <a:t>어렸을때</a:t>
            </a:r>
            <a:r>
              <a:rPr kumimoji="1" lang="ko-KR" altLang="en-US" sz="1600" dirty="0"/>
              <a:t> 그림일기속 그림 같이 생성된 화면</a:t>
            </a:r>
            <a:r>
              <a:rPr kumimoji="1" lang="en-US" altLang="ko-KR" sz="1600" dirty="0"/>
              <a:t>)</a:t>
            </a:r>
            <a:endParaRPr kumimoji="1" lang="ko-KR" altLang="en-US" sz="1600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FF87189-00F1-8451-C016-DFD59CDEE31B}"/>
              </a:ext>
            </a:extLst>
          </p:cNvPr>
          <p:cNvSpPr/>
          <p:nvPr/>
        </p:nvSpPr>
        <p:spPr>
          <a:xfrm>
            <a:off x="5256333" y="1352707"/>
            <a:ext cx="2667629" cy="506320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615BB1-F0CA-6046-2666-9A231E0F0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07" y="1289856"/>
            <a:ext cx="2513468" cy="5505293"/>
          </a:xfrm>
          <a:prstGeom prst="rect">
            <a:avLst/>
          </a:prstGeom>
        </p:spPr>
      </p:pic>
      <p:pic>
        <p:nvPicPr>
          <p:cNvPr id="1026" name="Picture 2" descr="7개의 그림일기 아이디어 | 일기장, 일기, 손글씨 문구">
            <a:extLst>
              <a:ext uri="{FF2B5EF4-FFF2-40B4-BE49-F238E27FC236}">
                <a16:creationId xmlns:a16="http://schemas.microsoft.com/office/drawing/2014/main" id="{79882B14-B7C4-ADE8-E6C4-15C790BB1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8" r="24156"/>
          <a:stretch/>
        </p:blipFill>
        <p:spPr bwMode="auto">
          <a:xfrm>
            <a:off x="5256333" y="2244930"/>
            <a:ext cx="2539159" cy="32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533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1D1E93-2096-910A-49A0-03B1674954F8}"/>
              </a:ext>
            </a:extLst>
          </p:cNvPr>
          <p:cNvSpPr txBox="1"/>
          <p:nvPr/>
        </p:nvSpPr>
        <p:spPr>
          <a:xfrm>
            <a:off x="0" y="62851"/>
            <a:ext cx="523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추후 추가 요소 </a:t>
            </a:r>
            <a:r>
              <a:rPr kumimoji="1" lang="en-US" altLang="ko-KR" dirty="0"/>
              <a:t>(3)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월간 블로그 형식 기록 추가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6891A-14EB-2E07-C269-66F639AF2E37}"/>
              </a:ext>
            </a:extLst>
          </p:cNvPr>
          <p:cNvSpPr txBox="1"/>
          <p:nvPr/>
        </p:nvSpPr>
        <p:spPr>
          <a:xfrm>
            <a:off x="583983" y="84794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AS IS 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6B3CC-6388-2956-62F8-880A8763D5B3}"/>
              </a:ext>
            </a:extLst>
          </p:cNvPr>
          <p:cNvSpPr txBox="1"/>
          <p:nvPr/>
        </p:nvSpPr>
        <p:spPr>
          <a:xfrm>
            <a:off x="6422205" y="847942"/>
            <a:ext cx="75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To BE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10646-6C41-7F8F-1267-6BDDBD2B9D0A}"/>
              </a:ext>
            </a:extLst>
          </p:cNvPr>
          <p:cNvSpPr txBox="1"/>
          <p:nvPr/>
        </p:nvSpPr>
        <p:spPr>
          <a:xfrm>
            <a:off x="3230990" y="2263896"/>
            <a:ext cx="2539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왼쪽 달력에서 사용자가 원하는 날짜 복수 선택</a:t>
            </a:r>
            <a:endParaRPr kumimoji="1" lang="en-US" altLang="ko-KR" sz="1600" dirty="0"/>
          </a:p>
          <a:p>
            <a:r>
              <a:rPr kumimoji="1" lang="ko-KR" altLang="en-US" sz="1600" dirty="0"/>
              <a:t>예시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8</a:t>
            </a:r>
            <a:r>
              <a:rPr kumimoji="1" lang="ko-KR" altLang="en-US" sz="1600" dirty="0"/>
              <a:t>월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일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8</a:t>
            </a:r>
            <a:r>
              <a:rPr kumimoji="1" lang="ko-KR" altLang="en-US" sz="1600" dirty="0"/>
              <a:t>월 </a:t>
            </a:r>
            <a:r>
              <a:rPr kumimoji="1" lang="en-US" altLang="ko-KR" sz="1600" dirty="0"/>
              <a:t>4</a:t>
            </a:r>
            <a:r>
              <a:rPr kumimoji="1" lang="ko-KR" altLang="en-US" sz="1600" dirty="0"/>
              <a:t>일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8</a:t>
            </a:r>
            <a:r>
              <a:rPr kumimoji="1" lang="ko-KR" altLang="en-US" sz="1600" dirty="0"/>
              <a:t>월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일 </a:t>
            </a:r>
            <a:r>
              <a:rPr kumimoji="1" lang="en-US" altLang="ko-KR" sz="1600" dirty="0"/>
              <a:t>-&gt;</a:t>
            </a:r>
            <a:r>
              <a:rPr kumimoji="1" lang="ko-KR" altLang="en-US" sz="1600" dirty="0"/>
              <a:t> 월간 조각 모으기 버튼</a:t>
            </a:r>
            <a:r>
              <a:rPr kumimoji="1" lang="en-US" altLang="ko-KR" sz="1600" dirty="0"/>
              <a:t>)</a:t>
            </a:r>
            <a:endParaRPr kumimoji="1" lang="ko-KR" altLang="en-US" sz="1600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FF87189-00F1-8451-C016-DFD59CDEE31B}"/>
              </a:ext>
            </a:extLst>
          </p:cNvPr>
          <p:cNvSpPr/>
          <p:nvPr/>
        </p:nvSpPr>
        <p:spPr>
          <a:xfrm>
            <a:off x="6567897" y="1352707"/>
            <a:ext cx="2667629" cy="506320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C949CC-922C-033B-39FD-7108B2443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61" y="1352707"/>
            <a:ext cx="2415929" cy="50632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40FD6A-2EB2-7182-8966-59F65902D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897" y="1933128"/>
            <a:ext cx="2642226" cy="3902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2A3D73-2480-4CA2-4A42-DC3E763B3FDF}"/>
              </a:ext>
            </a:extLst>
          </p:cNvPr>
          <p:cNvSpPr txBox="1"/>
          <p:nvPr/>
        </p:nvSpPr>
        <p:spPr>
          <a:xfrm>
            <a:off x="9437826" y="2263896"/>
            <a:ext cx="25391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/>
              <a:t>왼쪽에서 선택한 날짜들을 토대로 작성된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기록된 일기들을 다시 월간 기록형태로 </a:t>
            </a:r>
            <a:r>
              <a:rPr kumimoji="1" lang="ko-KR" altLang="en-US" sz="1600" dirty="0" err="1"/>
              <a:t>만드는기능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46505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1D1E93-2096-910A-49A0-03B1674954F8}"/>
              </a:ext>
            </a:extLst>
          </p:cNvPr>
          <p:cNvSpPr txBox="1"/>
          <p:nvPr/>
        </p:nvSpPr>
        <p:spPr>
          <a:xfrm>
            <a:off x="520919" y="440703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마무리 페이지</a:t>
            </a:r>
          </a:p>
        </p:txBody>
      </p:sp>
    </p:spTree>
    <p:extLst>
      <p:ext uri="{BB962C8B-B14F-4D97-AF65-F5344CB8AC3E}">
        <p14:creationId xmlns:p14="http://schemas.microsoft.com/office/powerpoint/2010/main" val="690838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1DE41B0-DF59-70F7-5D63-34DA00F72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7495"/>
            <a:ext cx="7772400" cy="456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61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7769DE-E3E6-E9CE-B9DD-2C8179ADE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8" y="118070"/>
            <a:ext cx="10700442" cy="63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48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C4B065-0B19-F98B-144D-437A14661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31511"/>
            <a:ext cx="7772400" cy="439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34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8A85F1-2676-7DB8-7790-714A9E2A3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72401"/>
            <a:ext cx="7772400" cy="331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81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1136F7-92D8-53C2-5F21-2D6F5CBF3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87098"/>
            <a:ext cx="7772400" cy="4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55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95815A-9B96-A97D-C3F8-56E9E69D5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4286"/>
            <a:ext cx="7772400" cy="45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35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2123</TotalTime>
  <Words>832</Words>
  <Application>Microsoft Macintosh PowerPoint</Application>
  <PresentationFormat>와이드스크린</PresentationFormat>
  <Paragraphs>115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맑은 고딕</vt:lpstr>
      <vt:lpstr>fkGroteskNeue</vt:lpstr>
      <vt:lpstr>Arial</vt:lpstr>
      <vt:lpstr>Office 테마</vt:lpstr>
      <vt:lpstr>MentoAI : Career Roadmap AI 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MOA – 기억의 조각을 하루의 일기로</dc:title>
  <dc:creator>강태영</dc:creator>
  <cp:lastModifiedBy>강태영</cp:lastModifiedBy>
  <cp:revision>12</cp:revision>
  <dcterms:created xsi:type="dcterms:W3CDTF">2025-10-17T08:34:00Z</dcterms:created>
  <dcterms:modified xsi:type="dcterms:W3CDTF">2026-02-06T09:15:25Z</dcterms:modified>
</cp:coreProperties>
</file>